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8" r:id="rId10"/>
    <p:sldId id="266" r:id="rId11"/>
    <p:sldId id="267" r:id="rId12"/>
    <p:sldId id="269" r:id="rId13"/>
    <p:sldId id="270"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A46BDEB-8535-4A64-BD57-61A580A42F0D}" type="datetimeFigureOut">
              <a:rPr lang="el-GR" smtClean="0"/>
              <a:t>17/3/2019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02C9EE-2257-4120-BF70-923D2AB628C1}"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6BDEB-8535-4A64-BD57-61A580A42F0D}" type="datetimeFigureOut">
              <a:rPr lang="el-GR" smtClean="0"/>
              <a:t>17/3/2019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2C9EE-2257-4120-BF70-923D2AB628C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t>ΜΗΝΜΗ - </a:t>
            </a:r>
            <a:r>
              <a:rPr lang="el-GR" b="1" dirty="0" smtClean="0"/>
              <a:t>ΜΕΤΑΒΛΗΤΕΣ </a:t>
            </a:r>
            <a:endParaRPr lang="el-G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467544" y="2348880"/>
            <a:ext cx="8352928" cy="3293209"/>
          </a:xfrm>
          <a:prstGeom prst="rect">
            <a:avLst/>
          </a:prstGeom>
          <a:noFill/>
        </p:spPr>
        <p:txBody>
          <a:bodyPr wrap="square" rtlCol="0">
            <a:spAutoFit/>
          </a:bodyPr>
          <a:lstStyle/>
          <a:p>
            <a:r>
              <a:rPr lang="el-GR" sz="2000" dirty="0" smtClean="0"/>
              <a:t>..... και αποδίδουμε σε αυτή την τιμή της μεταβλητής </a:t>
            </a:r>
            <a:r>
              <a:rPr lang="el-GR" sz="2400" b="1" dirty="0" smtClean="0">
                <a:solidFill>
                  <a:srgbClr val="00B0F0"/>
                </a:solidFill>
              </a:rPr>
              <a:t>απάντηση </a:t>
            </a:r>
            <a:r>
              <a:rPr lang="el-GR" sz="2000" dirty="0" smtClean="0"/>
              <a:t>από το 1</a:t>
            </a:r>
            <a:r>
              <a:rPr lang="el-GR" sz="2000" baseline="30000" dirty="0" smtClean="0"/>
              <a:t>ο</a:t>
            </a:r>
            <a:r>
              <a:rPr lang="el-GR" sz="2000" dirty="0" smtClean="0"/>
              <a:t> ρώτησε</a:t>
            </a:r>
            <a:r>
              <a:rPr lang="el-GR" dirty="0" smtClean="0"/>
              <a:t>,</a:t>
            </a:r>
          </a:p>
          <a:p>
            <a:endParaRPr lang="el-GR" dirty="0" smtClean="0"/>
          </a:p>
          <a:p>
            <a:r>
              <a:rPr lang="el-GR" sz="2400" b="1" dirty="0" smtClean="0">
                <a:solidFill>
                  <a:srgbClr val="00B0F0"/>
                </a:solidFill>
              </a:rPr>
              <a:t>                                   Όρισε το </a:t>
            </a:r>
            <a:r>
              <a:rPr lang="el-GR" b="1" dirty="0" smtClean="0"/>
              <a:t>ΦΟΡΕΣ</a:t>
            </a:r>
            <a:r>
              <a:rPr lang="el-GR" dirty="0" smtClean="0"/>
              <a:t> </a:t>
            </a:r>
            <a:r>
              <a:rPr lang="el-GR" sz="2400" b="1" dirty="0" smtClean="0">
                <a:solidFill>
                  <a:srgbClr val="00B0F0"/>
                </a:solidFill>
              </a:rPr>
              <a:t>σε απάντηση</a:t>
            </a:r>
          </a:p>
          <a:p>
            <a:endParaRPr lang="el-GR" dirty="0" smtClean="0"/>
          </a:p>
          <a:p>
            <a:pPr algn="just"/>
            <a:r>
              <a:rPr lang="el-GR" sz="2000" dirty="0" smtClean="0"/>
              <a:t>.…. ώστε όταν εκτελείται το 2</a:t>
            </a:r>
            <a:r>
              <a:rPr lang="el-GR" sz="2000" baseline="30000" dirty="0" smtClean="0"/>
              <a:t>ο</a:t>
            </a:r>
            <a:r>
              <a:rPr lang="el-GR" sz="2000" dirty="0" smtClean="0"/>
              <a:t> ρώτησε που αφορά το μήκος της πλευράς, η απάντηση του χρήστη να αποθηκεύεται στη μεταβλητή </a:t>
            </a:r>
            <a:r>
              <a:rPr lang="el-GR" sz="2400" b="1" dirty="0" smtClean="0">
                <a:solidFill>
                  <a:srgbClr val="00B0F0"/>
                </a:solidFill>
              </a:rPr>
              <a:t>απάντηση</a:t>
            </a:r>
            <a:r>
              <a:rPr lang="el-GR" sz="2000" dirty="0" smtClean="0"/>
              <a:t>, αλλά να μην έχει χαθεί εντελώς το προηγούμενο περιεχόμενο – ο αριθμός στροφών που τώρα βρίσκεται αποθηκευμένος στη μεταβλητή </a:t>
            </a:r>
            <a:r>
              <a:rPr lang="el-GR" sz="2000" b="1" dirty="0" smtClean="0"/>
              <a:t>ΦΟΡΕΣ </a:t>
            </a:r>
            <a:r>
              <a:rPr lang="el-GR" sz="2000" dirty="0" smtClean="0"/>
              <a:t>– και να μπορεί η γάτα να σχεδιάσει τρίγωνο……. </a:t>
            </a:r>
            <a:endParaRPr lang="el-GR" sz="2000" dirty="0"/>
          </a:p>
        </p:txBody>
      </p:sp>
      <p:sp>
        <p:nvSpPr>
          <p:cNvPr id="4" name="3 - Ορθογώνιο"/>
          <p:cNvSpPr/>
          <p:nvPr/>
        </p:nvSpPr>
        <p:spPr>
          <a:xfrm>
            <a:off x="467544" y="836712"/>
            <a:ext cx="8064896" cy="1323439"/>
          </a:xfrm>
          <a:prstGeom prst="rect">
            <a:avLst/>
          </a:prstGeom>
        </p:spPr>
        <p:txBody>
          <a:bodyPr wrap="square">
            <a:spAutoFit/>
          </a:bodyPr>
          <a:lstStyle/>
          <a:p>
            <a:pPr algn="just"/>
            <a:r>
              <a:rPr lang="el-GR" sz="2000" dirty="0" smtClean="0"/>
              <a:t>……. και το 3 που το χρειαζόμαστε για να το βάλουμε στην εντολή επανάλαβε και να σχεδιάσουμε τρίγωνο, πού θα το βρούμε τώρα; </a:t>
            </a:r>
          </a:p>
          <a:p>
            <a:pPr algn="just"/>
            <a:r>
              <a:rPr lang="el-GR" sz="2000" dirty="0" smtClean="0"/>
              <a:t>Απάντηση :</a:t>
            </a:r>
          </a:p>
          <a:p>
            <a:pPr algn="just"/>
            <a:r>
              <a:rPr lang="el-GR" sz="2000" dirty="0" smtClean="0"/>
              <a:t>Πριν κάνουμε τη 2</a:t>
            </a:r>
            <a:r>
              <a:rPr lang="el-GR" sz="2000" baseline="30000" dirty="0" smtClean="0"/>
              <a:t>η</a:t>
            </a:r>
            <a:r>
              <a:rPr lang="el-GR" sz="2000" dirty="0" smtClean="0"/>
              <a:t> ερώτηση δημιουργούμε τη μεταβλητή </a:t>
            </a:r>
            <a:r>
              <a:rPr lang="el-GR" sz="2000" b="1" dirty="0" smtClean="0"/>
              <a:t>ΦΟΡΕΣ</a:t>
            </a:r>
            <a:endParaRPr lang="el-GR" sz="2000" b="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34844" t="13734" r="23419" b="41733"/>
          <a:stretch>
            <a:fillRect/>
          </a:stretch>
        </p:blipFill>
        <p:spPr bwMode="auto">
          <a:xfrm>
            <a:off x="542006" y="548680"/>
            <a:ext cx="8158378" cy="547260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34844" t="10934" r="23419" b="42167"/>
          <a:stretch>
            <a:fillRect/>
          </a:stretch>
        </p:blipFill>
        <p:spPr bwMode="auto">
          <a:xfrm>
            <a:off x="611559" y="980728"/>
            <a:ext cx="7974617" cy="5184576"/>
          </a:xfrm>
          <a:prstGeom prst="rect">
            <a:avLst/>
          </a:prstGeom>
          <a:noFill/>
          <a:ln w="9525">
            <a:noFill/>
            <a:miter lim="800000"/>
            <a:headEnd/>
            <a:tailEnd/>
          </a:ln>
        </p:spPr>
      </p:pic>
      <p:sp>
        <p:nvSpPr>
          <p:cNvPr id="3" name="2 - TextBox"/>
          <p:cNvSpPr txBox="1"/>
          <p:nvPr/>
        </p:nvSpPr>
        <p:spPr>
          <a:xfrm>
            <a:off x="611560" y="260648"/>
            <a:ext cx="7776864" cy="400110"/>
          </a:xfrm>
          <a:prstGeom prst="rect">
            <a:avLst/>
          </a:prstGeom>
          <a:noFill/>
        </p:spPr>
        <p:txBody>
          <a:bodyPr wrap="square" rtlCol="0">
            <a:spAutoFit/>
          </a:bodyPr>
          <a:lstStyle/>
          <a:p>
            <a:r>
              <a:rPr lang="el-GR" sz="2000" dirty="0" smtClean="0"/>
              <a:t>….  </a:t>
            </a:r>
            <a:r>
              <a:rPr lang="el-GR" sz="2000" dirty="0"/>
              <a:t>ή</a:t>
            </a:r>
            <a:r>
              <a:rPr lang="el-GR" sz="2000" dirty="0" smtClean="0"/>
              <a:t> πεντάγωνο</a:t>
            </a:r>
            <a:endParaRPr lang="el-G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34844" t="10234" r="23419" b="42167"/>
          <a:stretch>
            <a:fillRect/>
          </a:stretch>
        </p:blipFill>
        <p:spPr bwMode="auto">
          <a:xfrm>
            <a:off x="539552" y="692696"/>
            <a:ext cx="8064896" cy="5173707"/>
          </a:xfrm>
          <a:prstGeom prst="rect">
            <a:avLst/>
          </a:prstGeom>
          <a:noFill/>
          <a:ln w="9525">
            <a:noFill/>
            <a:miter lim="800000"/>
            <a:headEnd/>
            <a:tailEnd/>
          </a:ln>
        </p:spPr>
      </p:pic>
      <p:sp>
        <p:nvSpPr>
          <p:cNvPr id="3" name="2 - Ορθογώνιο"/>
          <p:cNvSpPr/>
          <p:nvPr/>
        </p:nvSpPr>
        <p:spPr>
          <a:xfrm>
            <a:off x="539552" y="332656"/>
            <a:ext cx="1624099" cy="369332"/>
          </a:xfrm>
          <a:prstGeom prst="rect">
            <a:avLst/>
          </a:prstGeom>
        </p:spPr>
        <p:txBody>
          <a:bodyPr wrap="none">
            <a:spAutoFit/>
          </a:bodyPr>
          <a:lstStyle/>
          <a:p>
            <a:r>
              <a:rPr lang="el-GR" dirty="0" smtClean="0"/>
              <a:t>….  ή δεκάγωνο</a:t>
            </a:r>
            <a:endParaRPr lang="el-GR" dirty="0"/>
          </a:p>
        </p:txBody>
      </p:sp>
      <p:sp>
        <p:nvSpPr>
          <p:cNvPr id="4" name="3 - TextBox"/>
          <p:cNvSpPr txBox="1"/>
          <p:nvPr/>
        </p:nvSpPr>
        <p:spPr>
          <a:xfrm>
            <a:off x="2267744" y="6021288"/>
            <a:ext cx="4824536"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l-GR" sz="3200" b="1" dirty="0" smtClean="0"/>
              <a:t>ΣΩΣΤΑ !!</a:t>
            </a:r>
            <a:endParaRPr lang="el-GR"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210026"/>
            <a:ext cx="8136904" cy="6647974"/>
          </a:xfrm>
          <a:prstGeom prst="rect">
            <a:avLst/>
          </a:prstGeom>
          <a:noFill/>
        </p:spPr>
        <p:txBody>
          <a:bodyPr wrap="square" rtlCol="0">
            <a:spAutoFit/>
          </a:bodyPr>
          <a:lstStyle/>
          <a:p>
            <a:pPr algn="just"/>
            <a:r>
              <a:rPr lang="el-GR" sz="2400" dirty="0" smtClean="0"/>
              <a:t>     Μια</a:t>
            </a:r>
            <a:r>
              <a:rPr lang="el-GR" sz="2400" dirty="0"/>
              <a:t> </a:t>
            </a:r>
            <a:r>
              <a:rPr lang="el-GR" sz="2400" dirty="0" smtClean="0"/>
              <a:t>μεταβλητή </a:t>
            </a:r>
            <a:r>
              <a:rPr lang="el-GR" sz="2400" dirty="0"/>
              <a:t>παριστάνει μία ποσότητα που η τιμή της μπορεί να μεταβάλλεται</a:t>
            </a:r>
            <a:r>
              <a:rPr lang="el-GR" sz="2400" dirty="0" smtClean="0"/>
              <a:t>. Π.χ. Εμβαδόν, Ύψος, Ηλικία, Μήκος πλευράς, κλπ.</a:t>
            </a:r>
          </a:p>
          <a:p>
            <a:pPr algn="just"/>
            <a:r>
              <a:rPr lang="el-GR" sz="2400" dirty="0" smtClean="0"/>
              <a:t>     Οι</a:t>
            </a:r>
            <a:r>
              <a:rPr lang="el-GR" sz="2400" dirty="0"/>
              <a:t> μεταβλητές που χρησιμοποιούνται σε ένα πρόγραμμα, αντιστοιχούνται από το μεταγλωττιστή σε συγκεκριμένες θέσεις μνήμης του υπολογιστή. Η τιμή της μεταβλητής είναι η τιμή που βρίσκεται στην αντίστοιχη θέση μνήμης και </a:t>
            </a:r>
            <a:r>
              <a:rPr lang="el-GR" sz="2400" b="1" dirty="0" smtClean="0"/>
              <a:t>μπορεί </a:t>
            </a:r>
            <a:r>
              <a:rPr lang="el-GR" sz="2400" b="1" dirty="0"/>
              <a:t>να μεταβάλλεται κατά τη διάρκεια της εκτέλεσης του προγράμματος</a:t>
            </a:r>
            <a:r>
              <a:rPr lang="el-GR" sz="2400" b="1" dirty="0" smtClean="0"/>
              <a:t>.</a:t>
            </a:r>
          </a:p>
          <a:p>
            <a:pPr algn="just"/>
            <a:r>
              <a:rPr lang="el-GR" sz="2400" dirty="0" smtClean="0"/>
              <a:t>     Μπορούμε</a:t>
            </a:r>
            <a:r>
              <a:rPr lang="el-GR" sz="2400" dirty="0"/>
              <a:t> να παρομοιάσουμε τη μεταβλητή και την αντίστοιχη θέση μνήμης σαν ένα γραμματοκιβώτιο, το οποίο εξωτερικά έχει ως όνομα το όνομα της μεταβλητής και ως περιεχόμενο εσωτερικά, την τιμή που έχει εκείνη τη συγκεκριμένη στιγμή η μεταβλητή.</a:t>
            </a:r>
          </a:p>
          <a:p>
            <a:pPr algn="just"/>
            <a:r>
              <a:rPr lang="el-GR" sz="2400" dirty="0" smtClean="0"/>
              <a:t>     Ενώ</a:t>
            </a:r>
            <a:r>
              <a:rPr lang="el-GR" sz="2400" dirty="0"/>
              <a:t> η τιμή της μεταβλητής μπορεί να αλλάζει κατά την εκτέλεση του προγράμματος, αυτό που μένει υποχρεωτικά αναλλοίωτο είναι ο τύπος της μεταβλητής.</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ΜΝΗΜΗ - ΜΕΤΑΒΛΗΤΕΣ</a:t>
            </a:r>
            <a:endParaRPr lang="el-GR" b="1" dirty="0"/>
          </a:p>
        </p:txBody>
      </p:sp>
      <p:pic>
        <p:nvPicPr>
          <p:cNvPr id="5" name="4 - Θέση περιεχομένου" descr="ΓΡΑΜΜΑΤΟΚΙΒΩΤΙΟ ΜΙΑΣ ΘΕΣΗΣ.jpg"/>
          <p:cNvPicPr>
            <a:picLocks noGrp="1" noChangeAspect="1"/>
          </p:cNvPicPr>
          <p:nvPr>
            <p:ph sz="half" idx="1"/>
          </p:nvPr>
        </p:nvPicPr>
        <p:blipFill>
          <a:blip r:embed="rId2" cstate="print"/>
          <a:stretch>
            <a:fillRect/>
          </a:stretch>
        </p:blipFill>
        <p:spPr>
          <a:xfrm>
            <a:off x="1519237" y="2667794"/>
            <a:ext cx="1914525" cy="2390775"/>
          </a:xfrm>
        </p:spPr>
      </p:pic>
      <p:pic>
        <p:nvPicPr>
          <p:cNvPr id="6" name="5 - Θέση περιεχομένου" descr="ΓΡΑΜΜΑΤΟΚΙΒΩΤΙΟ ΠΟΛΛΩΝ ΘΕΣΕΩΝ.jpg"/>
          <p:cNvPicPr>
            <a:picLocks noGrp="1" noChangeAspect="1"/>
          </p:cNvPicPr>
          <p:nvPr>
            <p:ph sz="half" idx="2"/>
          </p:nvPr>
        </p:nvPicPr>
        <p:blipFill>
          <a:blip r:embed="rId3" cstate="print"/>
          <a:stretch>
            <a:fillRect/>
          </a:stretch>
        </p:blipFill>
        <p:spPr>
          <a:xfrm>
            <a:off x="5148262" y="3110706"/>
            <a:ext cx="3038475" cy="1504950"/>
          </a:xfrm>
        </p:spPr>
      </p:pic>
      <p:sp>
        <p:nvSpPr>
          <p:cNvPr id="7" name="6 - TextBox"/>
          <p:cNvSpPr txBox="1"/>
          <p:nvPr/>
        </p:nvSpPr>
        <p:spPr>
          <a:xfrm>
            <a:off x="611560" y="5373216"/>
            <a:ext cx="3888432" cy="646331"/>
          </a:xfrm>
          <a:prstGeom prst="rect">
            <a:avLst/>
          </a:prstGeom>
          <a:noFill/>
        </p:spPr>
        <p:txBody>
          <a:bodyPr wrap="square" rtlCol="0">
            <a:spAutoFit/>
          </a:bodyPr>
          <a:lstStyle/>
          <a:p>
            <a:r>
              <a:rPr lang="el-GR" dirty="0" smtClean="0"/>
              <a:t>Γραμματοκιβώτιο μιας θέσης – </a:t>
            </a:r>
          </a:p>
          <a:p>
            <a:r>
              <a:rPr lang="el-GR" dirty="0" smtClean="0"/>
              <a:t>μια θέση μνήμης</a:t>
            </a:r>
            <a:endParaRPr lang="el-GR" dirty="0"/>
          </a:p>
        </p:txBody>
      </p:sp>
      <p:sp>
        <p:nvSpPr>
          <p:cNvPr id="8" name="7 - TextBox"/>
          <p:cNvSpPr txBox="1"/>
          <p:nvPr/>
        </p:nvSpPr>
        <p:spPr>
          <a:xfrm>
            <a:off x="4932040" y="5301208"/>
            <a:ext cx="3384376" cy="646331"/>
          </a:xfrm>
          <a:prstGeom prst="rect">
            <a:avLst/>
          </a:prstGeom>
          <a:noFill/>
        </p:spPr>
        <p:txBody>
          <a:bodyPr wrap="square" rtlCol="0">
            <a:spAutoFit/>
          </a:bodyPr>
          <a:lstStyle/>
          <a:p>
            <a:r>
              <a:rPr lang="el-GR" dirty="0" smtClean="0"/>
              <a:t>Γραμματοκιβώτιο πολλών θέσεων – πολλές θέσεις μνήμης</a:t>
            </a:r>
            <a:endParaRPr lang="el-GR" dirty="0"/>
          </a:p>
        </p:txBody>
      </p:sp>
      <p:cxnSp>
        <p:nvCxnSpPr>
          <p:cNvPr id="10" name="9 - Ευθύγραμμο βέλος σύνδεσης"/>
          <p:cNvCxnSpPr/>
          <p:nvPr/>
        </p:nvCxnSpPr>
        <p:spPr>
          <a:xfrm>
            <a:off x="1259632" y="2132856"/>
            <a:ext cx="936104" cy="14401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755576" y="1484784"/>
            <a:ext cx="2952328" cy="646331"/>
          </a:xfrm>
          <a:prstGeom prst="rect">
            <a:avLst/>
          </a:prstGeom>
          <a:noFill/>
        </p:spPr>
        <p:txBody>
          <a:bodyPr wrap="square" rtlCol="0">
            <a:spAutoFit/>
          </a:bodyPr>
          <a:lstStyle/>
          <a:p>
            <a:r>
              <a:rPr lang="el-GR" dirty="0" smtClean="0"/>
              <a:t>Όνομα γραμματοκιβωτίου = Όνομα μεταβλητής</a:t>
            </a:r>
            <a:endParaRPr lang="el-GR" dirty="0"/>
          </a:p>
        </p:txBody>
      </p:sp>
      <p:cxnSp>
        <p:nvCxnSpPr>
          <p:cNvPr id="14" name="13 - Ευθύγραμμο βέλος σύνδεσης"/>
          <p:cNvCxnSpPr/>
          <p:nvPr/>
        </p:nvCxnSpPr>
        <p:spPr>
          <a:xfrm>
            <a:off x="6876256" y="2276872"/>
            <a:ext cx="792088"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a:off x="5724128" y="2420888"/>
            <a:ext cx="936104" cy="14401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a:off x="6588224" y="2348880"/>
            <a:ext cx="1008112"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a:off x="4644008" y="2708920"/>
            <a:ext cx="936104" cy="14401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4860032" y="1484784"/>
            <a:ext cx="3456384" cy="646331"/>
          </a:xfrm>
          <a:prstGeom prst="rect">
            <a:avLst/>
          </a:prstGeom>
          <a:noFill/>
        </p:spPr>
        <p:txBody>
          <a:bodyPr wrap="square" rtlCol="0">
            <a:spAutoFit/>
          </a:bodyPr>
          <a:lstStyle/>
          <a:p>
            <a:r>
              <a:rPr lang="el-GR" dirty="0" smtClean="0"/>
              <a:t>Ονόματα γραμματοκιβωτίων = ονόματα μεταβλητών</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 Ρ Ο Σ Ο Χ Η !!</a:t>
            </a:r>
            <a:endParaRPr lang="el-GR" b="1" dirty="0"/>
          </a:p>
        </p:txBody>
      </p:sp>
      <p:sp>
        <p:nvSpPr>
          <p:cNvPr id="3" name="2 - TextBox"/>
          <p:cNvSpPr txBox="1"/>
          <p:nvPr/>
        </p:nvSpPr>
        <p:spPr>
          <a:xfrm>
            <a:off x="539552" y="1268760"/>
            <a:ext cx="7992888" cy="4708981"/>
          </a:xfrm>
          <a:prstGeom prst="rect">
            <a:avLst/>
          </a:prstGeom>
          <a:noFill/>
        </p:spPr>
        <p:txBody>
          <a:bodyPr wrap="square" rtlCol="0">
            <a:spAutoFit/>
          </a:bodyPr>
          <a:lstStyle/>
          <a:p>
            <a:r>
              <a:rPr lang="el-GR" dirty="0" smtClean="0"/>
              <a:t>    Η μόνη </a:t>
            </a:r>
            <a:r>
              <a:rPr lang="el-GR" b="1" dirty="0" smtClean="0"/>
              <a:t>διαφορά</a:t>
            </a:r>
            <a:r>
              <a:rPr lang="el-GR" dirty="0" smtClean="0"/>
              <a:t> μεταξύ γραμματοκιβωτίου και θέσης μνήμης είναι η εξής :</a:t>
            </a:r>
          </a:p>
          <a:p>
            <a:endParaRPr lang="el-GR" dirty="0" smtClean="0"/>
          </a:p>
          <a:p>
            <a:pPr algn="just"/>
            <a:r>
              <a:rPr lang="el-GR" dirty="0"/>
              <a:t> </a:t>
            </a:r>
            <a:r>
              <a:rPr lang="el-GR" dirty="0" smtClean="0"/>
              <a:t>   </a:t>
            </a:r>
            <a:r>
              <a:rPr lang="el-GR" sz="3200" dirty="0" smtClean="0"/>
              <a:t>Ενώ στο γραμματοκιβώτιο χωρούν 1, 2, 3 ή περισσότεροι φάκελοι μαζί, σε μια θέση μνήμης «χωράει» </a:t>
            </a:r>
            <a:r>
              <a:rPr lang="el-GR" sz="3200" b="1" i="1" dirty="0" smtClean="0"/>
              <a:t>ένα μόνο δεδομένο κάθε στιγμή</a:t>
            </a:r>
            <a:r>
              <a:rPr lang="el-GR" sz="3200" dirty="0" smtClean="0"/>
              <a:t> και αν το δεδομένο αυτό αλλάζει καθώς προχωράει η εκτέλεση του προγράμματος, </a:t>
            </a:r>
            <a:r>
              <a:rPr lang="el-GR" sz="3200" b="1" i="1" dirty="0" smtClean="0"/>
              <a:t>το νέο δεδομένο που πρέπει να μπει στη θέση μνήμης αυτή </a:t>
            </a:r>
            <a:r>
              <a:rPr lang="el-GR" sz="4000" b="1" i="1" dirty="0" smtClean="0"/>
              <a:t>σβήνει</a:t>
            </a:r>
            <a:r>
              <a:rPr lang="el-GR" sz="3200" b="1" i="1" dirty="0" smtClean="0"/>
              <a:t> το προηγούμενο.</a:t>
            </a:r>
            <a:endParaRPr lang="el-GR" sz="3200"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………συνεπώς</a:t>
            </a:r>
            <a:endParaRPr lang="el-GR" b="1" dirty="0"/>
          </a:p>
        </p:txBody>
      </p:sp>
      <p:sp>
        <p:nvSpPr>
          <p:cNvPr id="3" name="2 - TextBox"/>
          <p:cNvSpPr txBox="1"/>
          <p:nvPr/>
        </p:nvSpPr>
        <p:spPr>
          <a:xfrm>
            <a:off x="827584" y="1484784"/>
            <a:ext cx="7416824" cy="3970318"/>
          </a:xfrm>
          <a:prstGeom prst="rect">
            <a:avLst/>
          </a:prstGeom>
          <a:noFill/>
        </p:spPr>
        <p:txBody>
          <a:bodyPr wrap="square" rtlCol="0">
            <a:spAutoFit/>
          </a:bodyPr>
          <a:lstStyle/>
          <a:p>
            <a:pPr algn="just"/>
            <a:r>
              <a:rPr lang="el-GR" dirty="0"/>
              <a:t> </a:t>
            </a:r>
            <a:r>
              <a:rPr lang="el-GR" dirty="0" smtClean="0"/>
              <a:t>   </a:t>
            </a:r>
            <a:r>
              <a:rPr lang="el-GR" sz="3600" dirty="0" smtClean="0"/>
              <a:t>….. εάν ο προγραμματιστής χρειάζεται, για τις ανάγκες του προγράμματος, κάποιο από τα προηγούμενα δεδομένα μιας θέσης μνήμης, θα πρέπει να δημιουργήσει μια νέα θέση μνήμης – μια νέα μεταβλητή – και  να το αποθηκεύσει.</a:t>
            </a:r>
            <a:endParaRPr lang="el-GR"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ΠΑΡΑΔΕΙΓΜΑ</a:t>
            </a:r>
            <a:endParaRPr lang="el-GR" b="1" dirty="0"/>
          </a:p>
        </p:txBody>
      </p:sp>
      <p:sp>
        <p:nvSpPr>
          <p:cNvPr id="3" name="2 - TextBox"/>
          <p:cNvSpPr txBox="1"/>
          <p:nvPr/>
        </p:nvSpPr>
        <p:spPr>
          <a:xfrm>
            <a:off x="467544" y="1772816"/>
            <a:ext cx="8208912" cy="4124206"/>
          </a:xfrm>
          <a:prstGeom prst="rect">
            <a:avLst/>
          </a:prstGeom>
          <a:noFill/>
        </p:spPr>
        <p:txBody>
          <a:bodyPr wrap="square" rtlCol="0">
            <a:spAutoFit/>
          </a:bodyPr>
          <a:lstStyle/>
          <a:p>
            <a:pPr algn="just"/>
            <a:r>
              <a:rPr lang="el-GR" sz="2000" b="1" dirty="0" smtClean="0"/>
              <a:t>Πρόβλημα</a:t>
            </a:r>
            <a:r>
              <a:rPr lang="el-GR" sz="2000" dirty="0" smtClean="0"/>
              <a:t> : Να φτιάξετε πρόγραμμα στο </a:t>
            </a:r>
            <a:r>
              <a:rPr lang="en-US" sz="2000" dirty="0" smtClean="0"/>
              <a:t>Scratch </a:t>
            </a:r>
            <a:r>
              <a:rPr lang="el-GR" sz="2000" dirty="0" smtClean="0"/>
              <a:t>που να σχεδιάζει οποιοδήποτε πολύγωνο σωστά.</a:t>
            </a:r>
          </a:p>
          <a:p>
            <a:pPr algn="just"/>
            <a:endParaRPr lang="el-GR" sz="2000" dirty="0" smtClean="0"/>
          </a:p>
          <a:p>
            <a:pPr algn="just"/>
            <a:r>
              <a:rPr lang="el-GR" sz="2000" dirty="0" smtClean="0"/>
              <a:t>… και για το </a:t>
            </a:r>
            <a:r>
              <a:rPr lang="en-US" sz="2000" dirty="0" smtClean="0"/>
              <a:t>Scratch</a:t>
            </a:r>
            <a:endParaRPr lang="el-GR" sz="2000" dirty="0" smtClean="0"/>
          </a:p>
          <a:p>
            <a:pPr algn="just"/>
            <a:endParaRPr lang="el-GR" sz="2000" dirty="0"/>
          </a:p>
          <a:p>
            <a:pPr algn="just"/>
            <a:r>
              <a:rPr lang="en-US" sz="2000" dirty="0" smtClean="0"/>
              <a:t>… </a:t>
            </a:r>
            <a:r>
              <a:rPr lang="el-GR" sz="2000" dirty="0" smtClean="0"/>
              <a:t>και την εντολή </a:t>
            </a:r>
            <a:r>
              <a:rPr lang="el-GR" sz="2000" b="1" dirty="0" smtClean="0">
                <a:solidFill>
                  <a:srgbClr val="00B0F0"/>
                </a:solidFill>
              </a:rPr>
              <a:t>ρώτησε</a:t>
            </a:r>
            <a:r>
              <a:rPr lang="el-GR" sz="2000" dirty="0" smtClean="0"/>
              <a:t> (σετ εντολών </a:t>
            </a:r>
            <a:r>
              <a:rPr lang="el-GR" sz="2000" b="1" dirty="0" smtClean="0">
                <a:solidFill>
                  <a:srgbClr val="00B0F0"/>
                </a:solidFill>
              </a:rPr>
              <a:t>Αισθητήρες</a:t>
            </a:r>
            <a:r>
              <a:rPr lang="el-GR" sz="2000" dirty="0" smtClean="0"/>
              <a:t>), που είναι άμεσα συνδεδεμένη με τη μεταβλητή – θέση μνήμης </a:t>
            </a:r>
            <a:r>
              <a:rPr lang="el-GR" sz="2000" b="1" dirty="0" smtClean="0">
                <a:solidFill>
                  <a:srgbClr val="00B0F0"/>
                </a:solidFill>
              </a:rPr>
              <a:t>απάντηση, </a:t>
            </a:r>
            <a:r>
              <a:rPr lang="el-GR" sz="2000" dirty="0" smtClean="0"/>
              <a:t>και η οποία μεταβλητή περιέχει την απάντηση που δίνει ο χρήστης του προγράμματος…</a:t>
            </a:r>
          </a:p>
          <a:p>
            <a:pPr algn="just"/>
            <a:endParaRPr lang="el-GR" sz="2000" dirty="0" smtClean="0"/>
          </a:p>
          <a:p>
            <a:pPr algn="just"/>
            <a:r>
              <a:rPr lang="el-GR" sz="2000" dirty="0" smtClean="0"/>
              <a:t>Ρώτησε [</a:t>
            </a:r>
            <a:r>
              <a:rPr lang="el-GR" sz="2000" dirty="0"/>
              <a:t>Π</a:t>
            </a:r>
            <a:r>
              <a:rPr lang="el-GR" sz="2000" dirty="0" smtClean="0"/>
              <a:t>όσες φορές να στρίψω] </a:t>
            </a:r>
            <a:r>
              <a:rPr lang="el-GR" sz="2000" b="1" dirty="0" smtClean="0">
                <a:solidFill>
                  <a:srgbClr val="00B0F0"/>
                </a:solidFill>
              </a:rPr>
              <a:t>και περίμενε</a:t>
            </a:r>
          </a:p>
          <a:p>
            <a:pPr algn="just"/>
            <a:r>
              <a:rPr lang="el-GR" sz="2000" dirty="0" smtClean="0"/>
              <a:t>3 (</a:t>
            </a:r>
            <a:r>
              <a:rPr lang="en-US" sz="2000" dirty="0" smtClean="0"/>
              <a:t>enter) – </a:t>
            </a:r>
            <a:r>
              <a:rPr lang="el-GR" sz="2000" dirty="0" smtClean="0"/>
              <a:t>με το πάτημα του </a:t>
            </a:r>
            <a:r>
              <a:rPr lang="en-US" sz="2000" dirty="0" smtClean="0"/>
              <a:t>enter </a:t>
            </a:r>
            <a:r>
              <a:rPr lang="el-GR" sz="2000" dirty="0" smtClean="0"/>
              <a:t>το περιεχόμενο της μεταβλητής – θέσης μνήμης </a:t>
            </a:r>
            <a:r>
              <a:rPr lang="el-GR" sz="2400" b="1" dirty="0" smtClean="0">
                <a:solidFill>
                  <a:srgbClr val="00B0F0"/>
                </a:solidFill>
              </a:rPr>
              <a:t>απάντηση</a:t>
            </a:r>
            <a:r>
              <a:rPr lang="el-GR" sz="2000" dirty="0" smtClean="0"/>
              <a:t> είναι η τιμή 3</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ΠΑΡΑΔΕΙΓΜΑ - ΠΟΛΥΓΩΝΑ</a:t>
            </a:r>
            <a:endParaRPr lang="el-GR" dirty="0"/>
          </a:p>
        </p:txBody>
      </p:sp>
      <p:pic>
        <p:nvPicPr>
          <p:cNvPr id="1027" name="Picture 3"/>
          <p:cNvPicPr>
            <a:picLocks noChangeAspect="1" noChangeArrowheads="1"/>
          </p:cNvPicPr>
          <p:nvPr/>
        </p:nvPicPr>
        <p:blipFill>
          <a:blip r:embed="rId2" cstate="print"/>
          <a:srcRect l="34450" t="16800" r="23419" b="32801"/>
          <a:stretch>
            <a:fillRect/>
          </a:stretch>
        </p:blipFill>
        <p:spPr bwMode="auto">
          <a:xfrm>
            <a:off x="899592" y="1196752"/>
            <a:ext cx="7704856" cy="518457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404664"/>
            <a:ext cx="7992888" cy="1323439"/>
          </a:xfrm>
          <a:prstGeom prst="rect">
            <a:avLst/>
          </a:prstGeom>
        </p:spPr>
        <p:txBody>
          <a:bodyPr wrap="square">
            <a:spAutoFit/>
          </a:bodyPr>
          <a:lstStyle/>
          <a:p>
            <a:pPr algn="just"/>
            <a:r>
              <a:rPr lang="el-GR" dirty="0" smtClean="0"/>
              <a:t>… εάν χρειαζόμαστε την απάντηση που έδωσε ο χρήστης πρέπει να την αποθηκεύσουμε σε μια άλλη μεταβλητή – θέση μνήμης (</a:t>
            </a:r>
            <a:r>
              <a:rPr lang="el-GR" b="1" dirty="0" smtClean="0"/>
              <a:t>ΦΟΡΕΣ</a:t>
            </a:r>
            <a:r>
              <a:rPr lang="el-GR" dirty="0" smtClean="0"/>
              <a:t> </a:t>
            </a:r>
            <a:r>
              <a:rPr lang="el-GR" dirty="0"/>
              <a:t>σ</a:t>
            </a:r>
            <a:r>
              <a:rPr lang="el-GR" dirty="0" smtClean="0"/>
              <a:t>το παράδειγμα), πριν ξαναχρησιμοποιήσουμε την εντολή </a:t>
            </a:r>
            <a:r>
              <a:rPr lang="el-GR" sz="2000" b="1" dirty="0" smtClean="0">
                <a:solidFill>
                  <a:srgbClr val="00B0F0"/>
                </a:solidFill>
              </a:rPr>
              <a:t>ρώτησε</a:t>
            </a:r>
            <a:r>
              <a:rPr lang="el-GR" dirty="0" smtClean="0"/>
              <a:t> μέσα στο πρόγραμμά μας. (εκτέλεση 2</a:t>
            </a:r>
            <a:r>
              <a:rPr lang="el-GR" baseline="30000" dirty="0" smtClean="0"/>
              <a:t>ου</a:t>
            </a:r>
            <a:r>
              <a:rPr lang="el-GR" dirty="0" smtClean="0"/>
              <a:t> </a:t>
            </a:r>
            <a:r>
              <a:rPr lang="el-GR" sz="2400" b="1" dirty="0" smtClean="0">
                <a:solidFill>
                  <a:srgbClr val="00B0F0"/>
                </a:solidFill>
              </a:rPr>
              <a:t>ρώτησε</a:t>
            </a:r>
            <a:r>
              <a:rPr lang="el-GR" dirty="0" smtClean="0"/>
              <a:t>)</a:t>
            </a:r>
            <a:endParaRPr lang="el-GR" b="1" dirty="0">
              <a:solidFill>
                <a:srgbClr val="00B0F0"/>
              </a:solidFill>
            </a:endParaRPr>
          </a:p>
        </p:txBody>
      </p:sp>
      <p:pic>
        <p:nvPicPr>
          <p:cNvPr id="2050" name="Picture 2"/>
          <p:cNvPicPr>
            <a:picLocks noChangeAspect="1" noChangeArrowheads="1"/>
          </p:cNvPicPr>
          <p:nvPr/>
        </p:nvPicPr>
        <p:blipFill>
          <a:blip r:embed="rId2" cstate="print"/>
          <a:srcRect l="34450" t="13300" r="23026" b="41201"/>
          <a:stretch>
            <a:fillRect/>
          </a:stretch>
        </p:blipFill>
        <p:spPr bwMode="auto">
          <a:xfrm>
            <a:off x="755576" y="1772816"/>
            <a:ext cx="7776864" cy="4680520"/>
          </a:xfrm>
          <a:prstGeom prst="rect">
            <a:avLst/>
          </a:prstGeom>
          <a:noFill/>
          <a:ln w="9525">
            <a:noFill/>
            <a:miter lim="800000"/>
            <a:headEnd/>
            <a:tailEnd/>
          </a:ln>
        </p:spPr>
      </p:pic>
      <p:cxnSp>
        <p:nvCxnSpPr>
          <p:cNvPr id="5" name="4 - Ευθύγραμμο βέλος σύνδεσης"/>
          <p:cNvCxnSpPr/>
          <p:nvPr/>
        </p:nvCxnSpPr>
        <p:spPr>
          <a:xfrm>
            <a:off x="2411760" y="1700808"/>
            <a:ext cx="1872208" cy="37444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332656"/>
            <a:ext cx="8208912" cy="1384995"/>
          </a:xfrm>
          <a:prstGeom prst="rect">
            <a:avLst/>
          </a:prstGeom>
        </p:spPr>
        <p:txBody>
          <a:bodyPr wrap="square">
            <a:spAutoFit/>
          </a:bodyPr>
          <a:lstStyle/>
          <a:p>
            <a:r>
              <a:rPr lang="el-GR" dirty="0" smtClean="0"/>
              <a:t>…… γιατί μετά στο πρόγραμμα υπάρχει η εντολή</a:t>
            </a:r>
          </a:p>
          <a:p>
            <a:r>
              <a:rPr lang="el-GR" sz="2400" b="1" dirty="0" smtClean="0">
                <a:solidFill>
                  <a:srgbClr val="00B0F0"/>
                </a:solidFill>
              </a:rPr>
              <a:t>Ρώτησε</a:t>
            </a:r>
            <a:r>
              <a:rPr lang="el-GR" dirty="0" smtClean="0"/>
              <a:t> [Δώσε μήκος πλευράς] </a:t>
            </a:r>
            <a:r>
              <a:rPr lang="el-GR" sz="2400" b="1" dirty="0" smtClean="0">
                <a:solidFill>
                  <a:srgbClr val="00B0F0"/>
                </a:solidFill>
              </a:rPr>
              <a:t>και περίμενε</a:t>
            </a:r>
          </a:p>
          <a:p>
            <a:r>
              <a:rPr lang="el-GR" dirty="0" smtClean="0"/>
              <a:t>150 (</a:t>
            </a:r>
            <a:r>
              <a:rPr lang="en-US" dirty="0" smtClean="0"/>
              <a:t>enter) – </a:t>
            </a:r>
            <a:r>
              <a:rPr lang="el-GR" dirty="0" smtClean="0"/>
              <a:t>με το πάτημα του </a:t>
            </a:r>
            <a:r>
              <a:rPr lang="en-US" dirty="0" smtClean="0"/>
              <a:t>enter </a:t>
            </a:r>
            <a:r>
              <a:rPr lang="el-GR" dirty="0" smtClean="0"/>
              <a:t>το περιεχόμενο της μεταβλητής – θέσης μνήμης </a:t>
            </a:r>
            <a:r>
              <a:rPr lang="el-GR" sz="2400" b="1" dirty="0" smtClean="0">
                <a:solidFill>
                  <a:srgbClr val="00B0F0"/>
                </a:solidFill>
              </a:rPr>
              <a:t>απάντηση</a:t>
            </a:r>
            <a:r>
              <a:rPr lang="el-GR" dirty="0" smtClean="0"/>
              <a:t> είναι η τιμή 150 και το 3 σβήστηκε!</a:t>
            </a:r>
          </a:p>
        </p:txBody>
      </p:sp>
      <p:pic>
        <p:nvPicPr>
          <p:cNvPr id="3" name="Picture 2"/>
          <p:cNvPicPr>
            <a:picLocks noChangeAspect="1" noChangeArrowheads="1"/>
          </p:cNvPicPr>
          <p:nvPr/>
        </p:nvPicPr>
        <p:blipFill>
          <a:blip r:embed="rId2" cstate="print"/>
          <a:srcRect l="34450" t="10934" r="23026" b="42167"/>
          <a:stretch>
            <a:fillRect/>
          </a:stretch>
        </p:blipFill>
        <p:spPr bwMode="auto">
          <a:xfrm>
            <a:off x="1547664" y="1844824"/>
            <a:ext cx="5904656" cy="3663074"/>
          </a:xfrm>
          <a:prstGeom prst="rect">
            <a:avLst/>
          </a:prstGeom>
          <a:noFill/>
          <a:ln w="9525">
            <a:noFill/>
            <a:miter lim="800000"/>
            <a:headEnd/>
            <a:tailEnd/>
          </a:ln>
        </p:spPr>
      </p:pic>
      <p:sp>
        <p:nvSpPr>
          <p:cNvPr id="4" name="3 - Ορθογώνιο"/>
          <p:cNvSpPr/>
          <p:nvPr/>
        </p:nvSpPr>
        <p:spPr>
          <a:xfrm>
            <a:off x="611560" y="1556792"/>
            <a:ext cx="8064896" cy="369332"/>
          </a:xfrm>
          <a:prstGeom prst="rect">
            <a:avLst/>
          </a:prstGeom>
        </p:spPr>
        <p:txBody>
          <a:bodyPr wrap="square">
            <a:spAutoFit/>
          </a:bodyPr>
          <a:lstStyle/>
          <a:p>
            <a:r>
              <a:rPr lang="el-GR" dirty="0" smtClean="0"/>
              <a:t>Δείτε τι θα σχεδιάσει!! </a:t>
            </a:r>
            <a:endParaRPr lang="el-GR" dirty="0"/>
          </a:p>
        </p:txBody>
      </p:sp>
      <p:sp>
        <p:nvSpPr>
          <p:cNvPr id="5" name="4 - Ορθογώνιο"/>
          <p:cNvSpPr/>
          <p:nvPr/>
        </p:nvSpPr>
        <p:spPr>
          <a:xfrm>
            <a:off x="539552" y="5517232"/>
            <a:ext cx="8136904" cy="1015663"/>
          </a:xfrm>
          <a:prstGeom prst="rect">
            <a:avLst/>
          </a:prstGeom>
        </p:spPr>
        <p:txBody>
          <a:bodyPr wrap="square">
            <a:spAutoFit/>
          </a:bodyPr>
          <a:lstStyle/>
          <a:p>
            <a:r>
              <a:rPr lang="el-GR" dirty="0" smtClean="0"/>
              <a:t>Γιατί ; Διότι χωρίς τη χρήση της μεταβλητής </a:t>
            </a:r>
            <a:r>
              <a:rPr lang="el-GR" b="1" dirty="0" smtClean="0"/>
              <a:t>ΦΟΡΕΣ </a:t>
            </a:r>
            <a:r>
              <a:rPr lang="el-GR" dirty="0" smtClean="0"/>
              <a:t>και το μήκος της πλευράς αλλά και ο αριθμός των στροφών έχουν την </a:t>
            </a:r>
            <a:r>
              <a:rPr lang="el-GR" b="1" dirty="0" smtClean="0"/>
              <a:t>ΙΔΙΑ</a:t>
            </a:r>
            <a:r>
              <a:rPr lang="el-GR" dirty="0" smtClean="0"/>
              <a:t> τιμή 150, αφού το 3 – το προηγούμενο δεδομένο της μεταβλητής </a:t>
            </a:r>
            <a:r>
              <a:rPr lang="el-GR" sz="2400" b="1" dirty="0" smtClean="0">
                <a:solidFill>
                  <a:srgbClr val="00B0F0"/>
                </a:solidFill>
              </a:rPr>
              <a:t>απάντηση</a:t>
            </a:r>
            <a:r>
              <a:rPr lang="el-GR" dirty="0" smtClean="0"/>
              <a:t> </a:t>
            </a:r>
            <a:r>
              <a:rPr lang="el-GR" b="1" dirty="0" smtClean="0"/>
              <a:t>χάθηκε</a:t>
            </a:r>
            <a:r>
              <a:rPr lang="el-GR" dirty="0" smtClean="0"/>
              <a:t>!!</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485</Words>
  <Application>Microsoft Office PowerPoint</Application>
  <PresentationFormat>Προβολή στην οθόνη (4:3)</PresentationFormat>
  <Paragraphs>44</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ΜΗΝΜΗ - ΜΕΤΑΒΛΗΤΕΣ </vt:lpstr>
      <vt:lpstr>Διαφάνεια 2</vt:lpstr>
      <vt:lpstr>ΜΝΗΜΗ - ΜΕΤΑΒΛΗΤΕΣ</vt:lpstr>
      <vt:lpstr>Π Ρ Ο Σ Ο Χ Η !!</vt:lpstr>
      <vt:lpstr>………συνεπώς</vt:lpstr>
      <vt:lpstr>ΠΑΡΑΔΕΙΓΜΑ</vt:lpstr>
      <vt:lpstr>ΠΑΡΑΔΕΙΓΜΑ - ΠΟΛΥΓΩΝΑ</vt:lpstr>
      <vt:lpstr>Διαφάνεια 8</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ΜΕΤΑΒΛΗΤΕΣ - ΜΗΝΜΗ</dc:title>
  <dc:creator>KATERINA MICHOU</dc:creator>
  <cp:lastModifiedBy>KATERINA MICHOU</cp:lastModifiedBy>
  <cp:revision>28</cp:revision>
  <dcterms:created xsi:type="dcterms:W3CDTF">2019-03-17T09:45:25Z</dcterms:created>
  <dcterms:modified xsi:type="dcterms:W3CDTF">2019-03-17T14:19:23Z</dcterms:modified>
</cp:coreProperties>
</file>